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DevBio9e-Fig-19-07-0.jpg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DevBio9e-Fig-19-01-0.jpg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DevBio9e-Fig-12-13-0.jpg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DevBio9e-Fig-19-02-0.jpg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DevBio9e-Fig-19-13-0.jpg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DevBio9e-Fig-19-14-0.jpg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DevBio9e-Fig-19-04-0.jpg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Basic Biological Concepts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Evolution by Natural Selection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Section 4 – Lecture 2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74930" y="157482"/>
            <a:ext cx="120700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Evolution: Change in the inherited traits of biological populations over successive generations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22"/>
          <p:cNvGrpSpPr/>
          <p:nvPr/>
        </p:nvGrpSpPr>
        <p:grpSpPr>
          <a:xfrm>
            <a:off x="363855" y="904240"/>
            <a:ext cx="11492229" cy="3943048"/>
            <a:chOff x="405130" y="1534160"/>
            <a:chExt cx="11492229" cy="3943048"/>
          </a:xfrm>
        </p:grpSpPr>
        <p:sp>
          <p:nvSpPr>
            <p:cNvPr id="164" name="Google Shape;164;p22"/>
            <p:cNvSpPr txBox="1"/>
            <p:nvPr/>
          </p:nvSpPr>
          <p:spPr>
            <a:xfrm>
              <a:off x="8263170" y="4461545"/>
              <a:ext cx="363418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Evolution of the species happens when a new allele increases in frequency in a population</a:t>
              </a:r>
              <a:endParaRPr b="0" i="0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2"/>
            <p:cNvSpPr txBox="1"/>
            <p:nvPr/>
          </p:nvSpPr>
          <p:spPr>
            <a:xfrm>
              <a:off x="506729" y="4461545"/>
              <a:ext cx="357378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If the tiger does NOT reproduce, the new allele “dies” with it</a:t>
              </a:r>
              <a:endParaRPr b="0" i="0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2"/>
            <p:cNvSpPr txBox="1"/>
            <p:nvPr/>
          </p:nvSpPr>
          <p:spPr>
            <a:xfrm>
              <a:off x="4509631" y="4461545"/>
              <a:ext cx="354457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If the tiger gained an advantage because of a mutation, it could pass the new allele to offspring</a:t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167;p22"/>
            <p:cNvGrpSpPr/>
            <p:nvPr/>
          </p:nvGrpSpPr>
          <p:grpSpPr>
            <a:xfrm>
              <a:off x="405130" y="1534160"/>
              <a:ext cx="3776980" cy="2682240"/>
              <a:chOff x="482600" y="3048000"/>
              <a:chExt cx="2590800" cy="1828800"/>
            </a:xfrm>
          </p:grpSpPr>
          <p:pic>
            <p:nvPicPr>
              <p:cNvPr id="168" name="Google Shape;168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82600" y="4100056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3400" y="3109456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260600" y="3200400"/>
                <a:ext cx="774700" cy="584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46200" y="3124200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46200" y="4100056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209800" y="4100056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4" name="Google Shape;174;p22"/>
              <p:cNvSpPr/>
              <p:nvPr/>
            </p:nvSpPr>
            <p:spPr>
              <a:xfrm>
                <a:off x="520700" y="3048000"/>
                <a:ext cx="2527300" cy="1828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22"/>
            <p:cNvGrpSpPr/>
            <p:nvPr/>
          </p:nvGrpSpPr>
          <p:grpSpPr>
            <a:xfrm>
              <a:off x="8245914" y="1534160"/>
              <a:ext cx="3468565" cy="2682240"/>
              <a:chOff x="6159500" y="3109456"/>
              <a:chExt cx="2552700" cy="1828800"/>
            </a:xfrm>
          </p:grpSpPr>
          <p:pic>
            <p:nvPicPr>
              <p:cNvPr id="176" name="Google Shape;176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172200" y="3225800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848600" y="3261856"/>
                <a:ext cx="774700" cy="584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985000" y="4161512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848600" y="4161512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Google Shape;180;p22"/>
              <p:cNvSpPr/>
              <p:nvPr/>
            </p:nvSpPr>
            <p:spPr>
              <a:xfrm>
                <a:off x="6159500" y="3109456"/>
                <a:ext cx="2527300" cy="1828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81" name="Google Shape;181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010400" y="3276600"/>
                <a:ext cx="774700" cy="584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311900" y="4216400"/>
                <a:ext cx="774700" cy="58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3" name="Google Shape;183;p22"/>
            <p:cNvGrpSpPr/>
            <p:nvPr/>
          </p:nvGrpSpPr>
          <p:grpSpPr>
            <a:xfrm>
              <a:off x="4458481" y="1534160"/>
              <a:ext cx="3478194" cy="2682240"/>
              <a:chOff x="482600" y="3048000"/>
              <a:chExt cx="2590800" cy="1828800"/>
            </a:xfrm>
          </p:grpSpPr>
          <p:pic>
            <p:nvPicPr>
              <p:cNvPr id="184" name="Google Shape;184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82600" y="4100056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3400" y="3109456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260600" y="3200400"/>
                <a:ext cx="774700" cy="584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46200" y="3124200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46200" y="4100056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209800" y="4100056"/>
                <a:ext cx="863600" cy="66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0" name="Google Shape;190;p22"/>
              <p:cNvSpPr/>
              <p:nvPr/>
            </p:nvSpPr>
            <p:spPr>
              <a:xfrm>
                <a:off x="520700" y="3048000"/>
                <a:ext cx="2527300" cy="1828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22"/>
            <p:cNvSpPr txBox="1"/>
            <p:nvPr/>
          </p:nvSpPr>
          <p:spPr>
            <a:xfrm>
              <a:off x="3301466" y="1884552"/>
              <a:ext cx="49259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sp>
        <p:nvSpPr>
          <p:cNvPr id="192" name="Google Shape;192;p22"/>
          <p:cNvSpPr/>
          <p:nvPr/>
        </p:nvSpPr>
        <p:spPr>
          <a:xfrm>
            <a:off x="1419944" y="5255943"/>
            <a:ext cx="990845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allele frequency in a population must change in order for evolution to take place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Allele frequency – the number of occurrences of a specific gene allele in population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process can be very slow and take a great deal of time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/>
        </p:nvSpPr>
        <p:spPr>
          <a:xfrm>
            <a:off x="7718963" y="5493544"/>
            <a:ext cx="3741517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Charles Darwin (1859)</a:t>
            </a:r>
            <a:endParaRPr/>
          </a:p>
          <a:p>
            <a:pPr indent="-223838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English Naturalist</a:t>
            </a:r>
            <a:endParaRPr/>
          </a:p>
          <a:p>
            <a:pPr indent="-223838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“On the Origin of Species by Means of Natural Selection”</a:t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8540" y="1902303"/>
            <a:ext cx="3406237" cy="359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297180" y="337166"/>
            <a:ext cx="8288020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Theory of Evolution by Natural Selection</a:t>
            </a:r>
            <a:endParaRPr/>
          </a:p>
          <a:p>
            <a:pPr indent="-342900" lvl="0" marL="6905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life forms descend over time from common ancestors</a:t>
            </a:r>
            <a:endParaRPr/>
          </a:p>
          <a:p>
            <a:pPr indent="-342900" lvl="0" marL="6905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Gradual multi-step process</a:t>
            </a:r>
            <a:endParaRPr/>
          </a:p>
          <a:p>
            <a:pPr indent="-342900" lvl="0" marL="6905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Desirable traits are favored for reproduction</a:t>
            </a:r>
            <a:endParaRPr/>
          </a:p>
          <a:p>
            <a:pPr indent="-342900" lvl="0" marL="6905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Natural Selection of traits!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8827" y="699828"/>
            <a:ext cx="3597274" cy="577717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611227" y="422829"/>
            <a:ext cx="486979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Example of  Natural Selection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1234441" y="1828800"/>
            <a:ext cx="5874386" cy="4062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Variation exists in members of a beetle population: green and brown </a:t>
            </a:r>
            <a:endParaRPr/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Unfavorable trait – </a:t>
            </a:r>
            <a:r>
              <a:rPr b="1"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“disadvantage” for survival: dead!</a:t>
            </a:r>
            <a:endParaRPr/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Favorable trait – </a:t>
            </a:r>
            <a:r>
              <a:rPr b="1"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“advantage” for survival: live!</a:t>
            </a:r>
            <a:endParaRPr/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Favorable trait (orange) has a better chance of passing on to the next generation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green disappears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0" l="0" r="44690" t="0"/>
          <a:stretch/>
        </p:blipFill>
        <p:spPr>
          <a:xfrm>
            <a:off x="6598920" y="3966280"/>
            <a:ext cx="4191000" cy="23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648791" y="900169"/>
            <a:ext cx="804562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Peppered Moth and the Industrial Revolution (mid 1800’s)</a:t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4">
            <a:alphaModFix/>
          </a:blip>
          <a:srcRect b="2432" l="50446" r="0" t="7296"/>
          <a:stretch/>
        </p:blipFill>
        <p:spPr>
          <a:xfrm>
            <a:off x="4044875" y="3909026"/>
            <a:ext cx="2263140" cy="235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b="0" l="0" r="50446" t="9730"/>
          <a:stretch/>
        </p:blipFill>
        <p:spPr>
          <a:xfrm>
            <a:off x="1653540" y="3909026"/>
            <a:ext cx="2263148" cy="235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7520942" y="626006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0.1%</a:t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9561152" y="6260068"/>
            <a:ext cx="5836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98%</a:t>
            </a:r>
            <a:endParaRPr/>
          </a:p>
        </p:txBody>
      </p:sp>
      <p:cxnSp>
        <p:nvCxnSpPr>
          <p:cNvPr id="219" name="Google Shape;219;p25"/>
          <p:cNvCxnSpPr/>
          <p:nvPr/>
        </p:nvCxnSpPr>
        <p:spPr>
          <a:xfrm>
            <a:off x="8231905" y="6410880"/>
            <a:ext cx="1329247" cy="1588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20" name="Google Shape;220;p25"/>
          <p:cNvSpPr txBox="1"/>
          <p:nvPr/>
        </p:nvSpPr>
        <p:spPr>
          <a:xfrm>
            <a:off x="8371071" y="6488668"/>
            <a:ext cx="9797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~100 yrs</a:t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2240280" y="6232525"/>
            <a:ext cx="812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4834481" y="6260068"/>
            <a:ext cx="655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147245" y="150080"/>
            <a:ext cx="6050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Another Example of Natural Selection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1071" y="1419877"/>
            <a:ext cx="2835910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>
            <a:off x="1127760" y="1565173"/>
            <a:ext cx="7039513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1800’s, the peppered moth population was light with black spots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1848, one black peppered moth was discovered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1895, 95% of the peppered moth population was black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Peppered moth population changed because of the visibility changes with the soot covering their preferred habitat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348803" y="303630"/>
            <a:ext cx="72395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Evidence for the Theory of  Evolution</a:t>
            </a:r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853284" y="1127938"/>
            <a:ext cx="9667397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Fossil Records - provides solid evidence that organisms from the past are different than the ones today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Anatomy &amp; Embryology – provides evidence that different organisms share many basic forms, along with the mechanisms to express them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Genetic Evidence – provides evidence of common ancestor to all Life  - all organisms use DNA as genetic material, almost all share the same genetic code, and the machinery for gene expression (transcription + translation)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5e682c448bfef3a80f737152d81d9b17ff9f64a.gif"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9067" r="12673" t="0"/>
          <a:stretch/>
        </p:blipFill>
        <p:spPr>
          <a:xfrm>
            <a:off x="6652626" y="1035050"/>
            <a:ext cx="4472574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93667" y="162610"/>
            <a:ext cx="86235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Evidence for Evolution in the Fossil Record 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624840" y="963930"/>
            <a:ext cx="5585826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Fossils are the preserved remains of organisms from the remote past</a:t>
            </a:r>
            <a:endParaRPr/>
          </a:p>
          <a:p>
            <a:pPr indent="-165100" lvl="0" marL="165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Scientists date &amp; study fossils to determine when/where they lived in relation to similar organisms</a:t>
            </a:r>
            <a:endParaRPr/>
          </a:p>
          <a:p>
            <a:pPr indent="-165100" lvl="0" marL="165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Fossil Records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= provide timelines that gives order to when organisms existed</a:t>
            </a:r>
            <a:endParaRPr/>
          </a:p>
          <a:p>
            <a:pPr indent="-165100" lvl="0" marL="165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Evidence for when certain species came into existence and went extinct</a:t>
            </a:r>
            <a:endParaRPr/>
          </a:p>
          <a:p>
            <a:pPr indent="-165100" lvl="0" marL="165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is estimated that 99% of all species that have ever existed have gone extinct</a:t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6858000" y="5257801"/>
            <a:ext cx="42672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Tells the story of the evolution of form through the years</a:t>
            </a:r>
            <a:endParaRPr/>
          </a:p>
          <a:p>
            <a:pPr indent="-165100" lvl="1" marL="622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Oldest = near the bottom</a:t>
            </a:r>
            <a:endParaRPr/>
          </a:p>
          <a:p>
            <a:pPr indent="-165100" lvl="1" marL="622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Newest = near the top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-beforelucyth.jpg" id="247" name="Google Shape;24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74" y="872478"/>
            <a:ext cx="11660346" cy="480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24460" y="101600"/>
            <a:ext cx="8001000" cy="514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Two step loss of limbs in snakes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681136" y="794881"/>
            <a:ext cx="11277184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Fossils show that snakes used to wander the Earth on legs about 150 million years ago.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molecular machinery for leg development still persists in snakes after these millions of years — it's simply switched off.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most ancient living snakes, pythons, retain tiny vestiges of hind legs in the form of two small bumps on either side of their pelvis called “claspers” – used for sex.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Modern Snakes don’t start either fore- or hindlimbs.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 b="31851" l="0" r="0" t="21630"/>
          <a:stretch/>
        </p:blipFill>
        <p:spPr>
          <a:xfrm>
            <a:off x="2306319" y="3652402"/>
            <a:ext cx="8886711" cy="310270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1026160" y="5842000"/>
            <a:ext cx="94250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Fossil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Snake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381000" y="182245"/>
            <a:ext cx="10515600" cy="625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Adaptation to Fresh Water Predators</a:t>
            </a:r>
            <a:endParaRPr/>
          </a:p>
        </p:txBody>
      </p:sp>
      <p:pic>
        <p:nvPicPr>
          <p:cNvPr descr="DevBio9e-Fig-19-01-0" id="261" name="Google Shape;261;p30"/>
          <p:cNvPicPr preferRelativeResize="0"/>
          <p:nvPr/>
        </p:nvPicPr>
        <p:blipFill rotWithShape="1">
          <a:blip r:embed="rId3">
            <a:alphaModFix/>
          </a:blip>
          <a:srcRect b="4629" l="12269" r="12325" t="0"/>
          <a:stretch/>
        </p:blipFill>
        <p:spPr>
          <a:xfrm>
            <a:off x="5679639" y="1014720"/>
            <a:ext cx="5216961" cy="5667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/>
        </p:nvSpPr>
        <p:spPr>
          <a:xfrm>
            <a:off x="381000" y="1468120"/>
            <a:ext cx="5039558" cy="3732889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marine stickleback moved into fresh water.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mouth predators in the sea were blocked by spines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terrestrial predators used them to grab onto the fish.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That pressure selected for fish with a mutation in spine formation.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927099" y="860914"/>
            <a:ext cx="10269220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Common occurrence of physical structures in different organisms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Homologous structures –structures that do different jobs but have a common ancestor based on the similarity of the underlying parts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30617" y="127588"/>
            <a:ext cx="101378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Evidence for Evolution from Anatomy &amp; Embryology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 b="14357" l="0" r="0" t="8221"/>
          <a:stretch/>
        </p:blipFill>
        <p:spPr>
          <a:xfrm>
            <a:off x="1358238" y="2438400"/>
            <a:ext cx="9406943" cy="419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457200" y="431801"/>
            <a:ext cx="10896600" cy="4462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Theory of Evolution explains the slow progression that has resulted in the great diversity observed in life on Earth</a:t>
            </a:r>
            <a:endParaRPr b="1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Describes a mechanism for how species change over time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does NOT try to explain how life began, but how living organism have so many similarities and yet can be so different. 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has many lines of evidence coming from genetics, the fossil records, morphological comparisons, etc.</a:t>
            </a:r>
            <a:endParaRPr/>
          </a:p>
          <a:p>
            <a:pPr indent="-338138" lvl="1" marL="795338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Even today, with all the evidence, the Theory of Evolution is regularly challenged as being an unproven idea or simply wrong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>
            <a:off x="520700" y="238192"/>
            <a:ext cx="112649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Common occurrence of homologous physical structures in different organisms</a:t>
            </a:r>
            <a:endParaRPr/>
          </a:p>
        </p:txBody>
      </p:sp>
      <p:cxnSp>
        <p:nvCxnSpPr>
          <p:cNvPr id="276" name="Google Shape;276;p32"/>
          <p:cNvCxnSpPr/>
          <p:nvPr/>
        </p:nvCxnSpPr>
        <p:spPr>
          <a:xfrm flipH="1" rot="10800000">
            <a:off x="7300913" y="4440238"/>
            <a:ext cx="586740" cy="45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2"/>
          <p:cNvSpPr/>
          <p:nvPr/>
        </p:nvSpPr>
        <p:spPr>
          <a:xfrm>
            <a:off x="1026321" y="1950002"/>
            <a:ext cx="80645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Gill slits and tails exist in many vertebrate animal embryos . . .</a:t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3455935" y="6106871"/>
            <a:ext cx="76847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. . . evidence that all five evolved from a common ancestor.</a:t>
            </a:r>
            <a:endParaRPr/>
          </a:p>
        </p:txBody>
      </p:sp>
      <p:cxnSp>
        <p:nvCxnSpPr>
          <p:cNvPr id="279" name="Google Shape;279;p32"/>
          <p:cNvCxnSpPr/>
          <p:nvPr/>
        </p:nvCxnSpPr>
        <p:spPr>
          <a:xfrm>
            <a:off x="5959793" y="4360863"/>
            <a:ext cx="1341120" cy="53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0" name="Google Shape;280;p32"/>
          <p:cNvGrpSpPr/>
          <p:nvPr/>
        </p:nvGrpSpPr>
        <p:grpSpPr>
          <a:xfrm>
            <a:off x="1258015" y="2811569"/>
            <a:ext cx="9403556" cy="3257337"/>
            <a:chOff x="1339208" y="3315846"/>
            <a:chExt cx="9403556" cy="3257337"/>
          </a:xfrm>
        </p:grpSpPr>
        <p:sp>
          <p:nvSpPr>
            <p:cNvPr id="281" name="Google Shape;281;p32"/>
            <p:cNvSpPr/>
            <p:nvPr/>
          </p:nvSpPr>
          <p:spPr>
            <a:xfrm>
              <a:off x="1596576" y="6049963"/>
              <a:ext cx="8002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lamprey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(fish)</a:t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3246122" y="6056315"/>
              <a:ext cx="60785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turtle</a:t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5292727" y="6069015"/>
              <a:ext cx="74825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chicken</a:t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7379494" y="6046790"/>
              <a:ext cx="4154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9169400" y="6056315"/>
              <a:ext cx="7083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human</a:t>
              </a:r>
              <a:endParaRPr/>
            </a:p>
          </p:txBody>
        </p:sp>
        <p:grpSp>
          <p:nvGrpSpPr>
            <p:cNvPr id="286" name="Google Shape;286;p32"/>
            <p:cNvGrpSpPr/>
            <p:nvPr/>
          </p:nvGrpSpPr>
          <p:grpSpPr>
            <a:xfrm>
              <a:off x="1339208" y="3315846"/>
              <a:ext cx="9403556" cy="2603151"/>
              <a:chOff x="1463200" y="3733800"/>
              <a:chExt cx="9403556" cy="2603151"/>
            </a:xfrm>
          </p:grpSpPr>
          <p:pic>
            <p:nvPicPr>
              <p:cNvPr descr="16_10Figure-U" id="287" name="Google Shape;287;p32"/>
              <p:cNvPicPr preferRelativeResize="0"/>
              <p:nvPr/>
            </p:nvPicPr>
            <p:blipFill rotWithShape="1">
              <a:blip r:embed="rId3">
                <a:alphaModFix/>
              </a:blip>
              <a:srcRect b="19769" l="0" r="0" t="9884"/>
              <a:stretch/>
            </p:blipFill>
            <p:spPr>
              <a:xfrm>
                <a:off x="1463200" y="3733800"/>
                <a:ext cx="9403556" cy="2603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8" name="Google Shape;288;p32"/>
              <p:cNvSpPr/>
              <p:nvPr/>
            </p:nvSpPr>
            <p:spPr>
              <a:xfrm>
                <a:off x="7065798" y="4837113"/>
                <a:ext cx="47961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gill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slits</a:t>
                </a:r>
                <a:endParaRPr/>
              </a:p>
            </p:txBody>
          </p:sp>
          <p:cxnSp>
            <p:nvCxnSpPr>
              <p:cNvPr id="289" name="Google Shape;289;p32"/>
              <p:cNvCxnSpPr/>
              <p:nvPr/>
            </p:nvCxnSpPr>
            <p:spPr>
              <a:xfrm flipH="1" rot="10800000">
                <a:off x="7297420" y="4427540"/>
                <a:ext cx="597218" cy="465137"/>
              </a:xfrm>
              <a:prstGeom prst="straightConnector1">
                <a:avLst/>
              </a:prstGeom>
              <a:noFill/>
              <a:ln cap="flat" cmpd="sng" w="9525">
                <a:solidFill>
                  <a:srgbClr val="46484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/>
              <p:nvPr/>
            </p:nvCxnSpPr>
            <p:spPr>
              <a:xfrm>
                <a:off x="5956301" y="4351338"/>
                <a:ext cx="1344613" cy="53975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6484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/>
              <p:nvPr/>
            </p:nvCxnSpPr>
            <p:spPr>
              <a:xfrm rot="10800000">
                <a:off x="5287487" y="5894388"/>
                <a:ext cx="1402238" cy="442562"/>
              </a:xfrm>
              <a:prstGeom prst="straightConnector1">
                <a:avLst/>
              </a:prstGeom>
              <a:noFill/>
              <a:ln cap="flat" cmpd="sng" w="9525">
                <a:solidFill>
                  <a:srgbClr val="46484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/>
              <p:nvPr/>
            </p:nvCxnSpPr>
            <p:spPr>
              <a:xfrm flipH="1" rot="10800000">
                <a:off x="6689726" y="5871814"/>
                <a:ext cx="2479675" cy="465137"/>
              </a:xfrm>
              <a:prstGeom prst="straightConnector1">
                <a:avLst/>
              </a:prstGeom>
              <a:noFill/>
              <a:ln cap="flat" cmpd="sng" w="9525">
                <a:solidFill>
                  <a:srgbClr val="46484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3" name="Google Shape;293;p32"/>
              <p:cNvSpPr/>
              <p:nvPr/>
            </p:nvSpPr>
            <p:spPr>
              <a:xfrm>
                <a:off x="6445729" y="5943602"/>
                <a:ext cx="42372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tail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idx="4294967295" type="title"/>
          </p:nvPr>
        </p:nvSpPr>
        <p:spPr>
          <a:xfrm>
            <a:off x="226060" y="159791"/>
            <a:ext cx="11163300" cy="1127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the Embryo, We Build Our Blood Vessels as though We Still Have Gills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Bio9e-Fig-12-13-0" id="299" name="Google Shape;299;p33"/>
          <p:cNvPicPr preferRelativeResize="0"/>
          <p:nvPr/>
        </p:nvPicPr>
        <p:blipFill rotWithShape="1">
          <a:blip r:embed="rId3">
            <a:alphaModFix/>
          </a:blip>
          <a:srcRect b="28242" l="0" r="0" t="21690"/>
          <a:stretch/>
        </p:blipFill>
        <p:spPr>
          <a:xfrm>
            <a:off x="2102882" y="3230682"/>
            <a:ext cx="7620993" cy="327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/>
        </p:nvSpPr>
        <p:spPr>
          <a:xfrm>
            <a:off x="894080" y="1432559"/>
            <a:ext cx="10068205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start with six aortic arch arteries on each side just like fish have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 we grow, we remodel those arteries into the adult anatomy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Several of the original six arches must die before we get to the final anatomy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65" y="1651000"/>
            <a:ext cx="5085080" cy="33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/>
          <p:nvPr/>
        </p:nvSpPr>
        <p:spPr>
          <a:xfrm>
            <a:off x="0" y="5151447"/>
            <a:ext cx="5029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Vestigial tail that now has auxiliary function in muscle attachment.</a:t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3600" y="177484"/>
            <a:ext cx="2807970" cy="485171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/>
          <p:nvPr/>
        </p:nvSpPr>
        <p:spPr>
          <a:xfrm>
            <a:off x="5274945" y="5151447"/>
            <a:ext cx="668528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internet is full of pictures of people with tails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vertebrae labeled in yellow are abnormal and were removed by surgery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They represent the revival of ancient tail genes</a:t>
            </a: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355600" y="391161"/>
            <a:ext cx="44602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also grow a tail….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311461" y="152402"/>
            <a:ext cx="61897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Genetic Evidence for Evolution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863600" y="1021437"/>
            <a:ext cx="10691532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8138" lvl="0" marL="338138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Comparison of DNA sequences between different organisms show evidence of common ancestor</a:t>
            </a:r>
            <a:endParaRPr/>
          </a:p>
          <a:p>
            <a:pPr indent="-338138" lvl="1" marL="795338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organisms use DNA as genetic material, and use the same Genetic Code </a:t>
            </a:r>
            <a:endParaRPr/>
          </a:p>
          <a:p>
            <a:pPr indent="-338138" lvl="1" marL="795338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more similar two DNA sequences are to each other, the more closely related they are!</a:t>
            </a:r>
            <a:endParaRPr/>
          </a:p>
          <a:p>
            <a:pPr indent="-338138" lvl="2" marL="1252538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to human = 99.9% identical </a:t>
            </a:r>
            <a:endParaRPr/>
          </a:p>
          <a:p>
            <a:pPr indent="-338138" lvl="2" marL="1252538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to chimpanzee = 98% identical</a:t>
            </a:r>
            <a:endParaRPr/>
          </a:p>
          <a:p>
            <a:pPr indent="-338138" lvl="2" marL="1252538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to banana = 50% identical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2" name="Google Shape;322;p36"/>
          <p:cNvPicPr preferRelativeResize="0"/>
          <p:nvPr/>
        </p:nvPicPr>
        <p:blipFill rotWithShape="1">
          <a:blip r:embed="rId3">
            <a:alphaModFix/>
          </a:blip>
          <a:srcRect b="2319" l="2133" r="2814" t="3680"/>
          <a:stretch/>
        </p:blipFill>
        <p:spPr>
          <a:xfrm>
            <a:off x="416560" y="136173"/>
            <a:ext cx="4307840" cy="658530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/>
          <p:nvPr/>
        </p:nvSpPr>
        <p:spPr>
          <a:xfrm>
            <a:off x="5146040" y="1859163"/>
            <a:ext cx="648208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Large scale similarities between human (H) and chimpanzee (C) chromosomes </a:t>
            </a:r>
            <a:endParaRPr/>
          </a:p>
          <a:p>
            <a:pPr indent="-165100" lvl="0" marL="165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 only do we share 98% of our genes with chimps, but they are arranged and organized on chromosomes in incredibly similar fashions. </a:t>
            </a:r>
            <a:endParaRPr/>
          </a:p>
          <a:p>
            <a:pPr indent="-165100" lvl="0" marL="165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Differences - Notice the dissimilarity in chromosome 2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172720" y="132080"/>
            <a:ext cx="11785600" cy="881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Pax6 </a:t>
            </a: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for eye development is an example of a gene ancestral to both vertebrates and invertebrates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Bio9e-Fig-19-02-0" id="329" name="Google Shape;329;p37"/>
          <p:cNvPicPr preferRelativeResize="0"/>
          <p:nvPr/>
        </p:nvPicPr>
        <p:blipFill rotWithShape="1">
          <a:blip r:embed="rId3">
            <a:alphaModFix/>
          </a:blip>
          <a:srcRect b="5966" l="14716" r="14465" t="0"/>
          <a:stretch/>
        </p:blipFill>
        <p:spPr>
          <a:xfrm>
            <a:off x="4541282" y="1341120"/>
            <a:ext cx="4476750" cy="510579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1390849" y="2230517"/>
            <a:ext cx="2733476" cy="1932397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If you put the mouse Pax-6 gene in the right spot in Drosphila embryos, it produces a fly eye.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Bio9e-Fig-19-13-0" id="335" name="Google Shape;335;p38"/>
          <p:cNvPicPr preferRelativeResize="0"/>
          <p:nvPr/>
        </p:nvPicPr>
        <p:blipFill rotWithShape="1">
          <a:blip r:embed="rId3">
            <a:alphaModFix/>
          </a:blip>
          <a:srcRect b="30911" l="0" r="0" t="24886"/>
          <a:stretch/>
        </p:blipFill>
        <p:spPr>
          <a:xfrm>
            <a:off x="1021847" y="2498963"/>
            <a:ext cx="9662148" cy="366815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482799" y="248540"/>
            <a:ext cx="11495841" cy="179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arthropods, except insects, have more than six legs. They can grow them from abdominal segments as well as thoracic segments.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Insects can only grow them from thoracic segments due to a mutation in a single gene that keeps them from forming legs on their abdomen.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type="title"/>
          </p:nvPr>
        </p:nvSpPr>
        <p:spPr>
          <a:xfrm>
            <a:off x="416415" y="1188934"/>
            <a:ext cx="5014184" cy="467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Most animals lay eggs, while mammals have adapted internal pregnancy and gestation. </a:t>
            </a:r>
            <a:b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Uterine development in mammals requires prolactin expression in the presumptive uterine epithelium. </a:t>
            </a:r>
            <a:b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Mutation in HoxA11 in placental mammals allows this to occur.</a:t>
            </a:r>
            <a:endParaRPr/>
          </a:p>
        </p:txBody>
      </p:sp>
      <p:grpSp>
        <p:nvGrpSpPr>
          <p:cNvPr id="342" name="Google Shape;342;p39"/>
          <p:cNvGrpSpPr/>
          <p:nvPr/>
        </p:nvGrpSpPr>
        <p:grpSpPr>
          <a:xfrm>
            <a:off x="5430599" y="1799394"/>
            <a:ext cx="6649641" cy="4912320"/>
            <a:chOff x="4951294" y="1829874"/>
            <a:chExt cx="6649641" cy="4912320"/>
          </a:xfrm>
        </p:grpSpPr>
        <p:pic>
          <p:nvPicPr>
            <p:cNvPr descr="DevBio9e-Fig-19-14-0" id="343" name="Google Shape;343;p39"/>
            <p:cNvPicPr preferRelativeResize="0"/>
            <p:nvPr/>
          </p:nvPicPr>
          <p:blipFill rotWithShape="1">
            <a:blip r:embed="rId3">
              <a:alphaModFix/>
            </a:blip>
            <a:srcRect b="9409" l="0" r="0" t="4579"/>
            <a:stretch/>
          </p:blipFill>
          <p:spPr>
            <a:xfrm>
              <a:off x="4951294" y="1829874"/>
              <a:ext cx="6649641" cy="4912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9"/>
            <p:cNvSpPr txBox="1"/>
            <p:nvPr/>
          </p:nvSpPr>
          <p:spPr>
            <a:xfrm>
              <a:off x="5614273" y="1917923"/>
              <a:ext cx="5806030" cy="4319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450" lIns="84900" spcFirstLastPara="1" rIns="84900" wrap="square" tIns="424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5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controls                placental             non-placental</a:t>
              </a:r>
              <a:endParaRPr/>
            </a:p>
          </p:txBody>
        </p:sp>
      </p:grpSp>
      <p:sp>
        <p:nvSpPr>
          <p:cNvPr id="345" name="Google Shape;345;p39"/>
          <p:cNvSpPr txBox="1"/>
          <p:nvPr/>
        </p:nvSpPr>
        <p:spPr>
          <a:xfrm>
            <a:off x="182735" y="115703"/>
            <a:ext cx="11897505" cy="639735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Internal pregnancy and gestation are a single gene mutation!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/>
        </p:nvSpPr>
        <p:spPr>
          <a:xfrm>
            <a:off x="402987" y="213360"/>
            <a:ext cx="10987512" cy="595557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13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Duplication is the type of mutation that drives evolution</a:t>
            </a:r>
            <a:endParaRPr b="1" sz="3313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40"/>
          <p:cNvGrpSpPr/>
          <p:nvPr/>
        </p:nvGrpSpPr>
        <p:grpSpPr>
          <a:xfrm>
            <a:off x="4533900" y="1167203"/>
            <a:ext cx="7109698" cy="5589197"/>
            <a:chOff x="2684780" y="1268803"/>
            <a:chExt cx="7109698" cy="5589197"/>
          </a:xfrm>
        </p:grpSpPr>
        <p:pic>
          <p:nvPicPr>
            <p:cNvPr descr="figure 4-86" id="353" name="Google Shape;353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84780" y="1268803"/>
              <a:ext cx="3289300" cy="5385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gure 1-50" id="354" name="Google Shape;354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62900" y="1381759"/>
              <a:ext cx="2706914" cy="54762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40"/>
            <p:cNvSpPr txBox="1"/>
            <p:nvPr/>
          </p:nvSpPr>
          <p:spPr>
            <a:xfrm>
              <a:off x="8499104" y="1818191"/>
              <a:ext cx="1141420" cy="701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450" lIns="84900" spcFirstLastPara="1" rIns="84900" wrap="square" tIns="424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Xenopus</a:t>
              </a:r>
              <a:endParaRPr i="1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tropicalis</a:t>
              </a:r>
              <a:endParaRPr i="1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8661400" y="4338095"/>
              <a:ext cx="1133078" cy="701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450" lIns="84900" spcFirstLastPara="1" rIns="84900" wrap="square" tIns="424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Xenopus</a:t>
              </a:r>
              <a:endParaRPr i="1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laevis</a:t>
              </a:r>
              <a:endParaRPr i="1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57" name="Google Shape;357;p40"/>
          <p:cNvSpPr txBox="1"/>
          <p:nvPr/>
        </p:nvSpPr>
        <p:spPr>
          <a:xfrm>
            <a:off x="402987" y="1736462"/>
            <a:ext cx="4191326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Remember: crossover during meiosis can leave both alleles for a given gene on a single chromosome.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Survival only requires one copy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That allows the second copy to mutate freely, sometimes ending up with an advantage over the competition.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title"/>
          </p:nvPr>
        </p:nvSpPr>
        <p:spPr>
          <a:xfrm>
            <a:off x="291882" y="264160"/>
            <a:ext cx="11392118" cy="803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Hox genes give evidence for duplication and divergence as their sequences are too close for convergence.</a:t>
            </a:r>
            <a:endParaRPr/>
          </a:p>
        </p:txBody>
      </p:sp>
      <p:sp>
        <p:nvSpPr>
          <p:cNvPr id="363" name="Google Shape;363;p41"/>
          <p:cNvSpPr txBox="1"/>
          <p:nvPr>
            <p:ph idx="1" type="body"/>
          </p:nvPr>
        </p:nvSpPr>
        <p:spPr>
          <a:xfrm>
            <a:off x="934720" y="1447603"/>
            <a:ext cx="10505440" cy="3002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All animals use them to create the normal pattern for their species</a:t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Cnidarians have 2 genes and Drosophila has 3 genes in their single Hox cluster</a:t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Humans have genes homologous to each of the 3 Drosophila Hox genes but have four homeotic clusters: A, B, C, D. Indicates two consecutive duplication events.</a:t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 sz="2400">
                <a:solidFill>
                  <a:srgbClr val="C00000"/>
                </a:solidFill>
              </a:rPr>
              <a:t>Teleost fishes had a third duplication event but have since undergone adaptive gene loss and have either 6 or 7 homeotic clusters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301156" y="164218"/>
            <a:ext cx="114031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Biological Evolution is defined as change in the inherited traits of biological populations over successive generations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85800" y="1718955"/>
            <a:ext cx="10876280" cy="3585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Taking apart the definition: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Change – refers to changes (mutations) in the DNA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Inherited traits – refers to genes (and alleles), and their successful passing from parents to offspring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Populations – evolution does not happen to a single individual 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Generations – to become part of the DNA of the entire population requires time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233680" y="0"/>
            <a:ext cx="11653520" cy="138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Deep Homology is when an entire system of regulatory genes is shared between two species and produces the same developmental outcome.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Bio9e-Fig-19-04-0" id="369" name="Google Shape;369;p42"/>
          <p:cNvPicPr preferRelativeResize="0"/>
          <p:nvPr/>
        </p:nvPicPr>
        <p:blipFill rotWithShape="1">
          <a:blip r:embed="rId3">
            <a:alphaModFix/>
          </a:blip>
          <a:srcRect b="27327" l="0" r="0" t="20110"/>
          <a:stretch/>
        </p:blipFill>
        <p:spPr>
          <a:xfrm>
            <a:off x="1684286" y="1381125"/>
            <a:ext cx="8249377" cy="372467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2"/>
          <p:cNvSpPr/>
          <p:nvPr/>
        </p:nvSpPr>
        <p:spPr>
          <a:xfrm>
            <a:off x="233680" y="5425440"/>
            <a:ext cx="11866881" cy="824401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same set of instructions forms the nervous systems of both vertebrates and invertebrates, vertebrates build it along the back, while invertebrates build it along the belly.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162460" y="136586"/>
            <a:ext cx="106064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Man-Made Evolution: Antibiotic Resistance in Bacteria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162460" y="795341"/>
            <a:ext cx="1154176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690563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Bacteria are becoming resistant to the antibiotics we use over time.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690563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resistance is caused by specific gene mutations that allow them to survive antibiotic treatment.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690563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of the bacteria inside of you carry the mutated allele when you take antibiotics.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Result = only antibiotic resistant bacteria survive the application and are able to produce more offspring. </a:t>
            </a:r>
            <a:endParaRPr/>
          </a:p>
          <a:p>
            <a:pPr indent="-342900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offspring inherit the gene mutation and also are resistant to the antibiotic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2008" y="3038484"/>
            <a:ext cx="7730192" cy="380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430849" y="248920"/>
            <a:ext cx="112023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Useful Adaptations are Incorporated Through Natural Selection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2301875" y="1682750"/>
            <a:ext cx="6299200" cy="159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838834" y="1095692"/>
            <a:ext cx="10794366" cy="4136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Our genome is constantly undergoing mutation, particularly when cells divide.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clean most of up but some change slips through.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Occasionally offspring are born with changes that are of benefit: increased speed, ability to digest novel foods, color variation that makes it easier to hide, etc.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Natural Selection is the process whereby this greater ‘fitness’ leads to more reproductive opportunity.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Physical or behavioral changes occurring due to Natural Selection are called adaptations.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2301875" y="1682750"/>
            <a:ext cx="6299200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253048" y="311436"/>
            <a:ext cx="11197272" cy="1872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Organisms that are closely related but living in very different environments will develop different physical adaptations.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Structures which are different but share a common ancestry are called homologous structures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3940" l="4139" r="4137" t="0"/>
          <a:stretch/>
        </p:blipFill>
        <p:spPr>
          <a:xfrm>
            <a:off x="3606800" y="2292565"/>
            <a:ext cx="2428239" cy="411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2177" y="3178675"/>
            <a:ext cx="5954707" cy="353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301490" y="2762635"/>
            <a:ext cx="283750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Vertebrate tetrapods are closely related and have the same bones in their limbs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But a bat’s wing, a dolphin’s flipper, a horse’s front leg, and a gorilla’s arm look very different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They are adaptations to the preferred environment of the animals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364460" y="2762635"/>
            <a:ext cx="3550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Same bones, different configuration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36209" y="49322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Analogous Structures</a:t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2301875" y="1682750"/>
            <a:ext cx="6299200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37528" y="827733"/>
            <a:ext cx="11268392" cy="274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Organisms that live in the same type of environment tend to have physical adaptations that look similar even if they are only distantly related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Similar structures on distantly related organisms are called analogous structures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good example of analogous structures are the wings of a bat, bird, insect, and fish (flying-fish)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Despite these organisms being only distant relatives, they have independently evolved similar structures allowing them to fly</a:t>
            </a:r>
            <a:endParaRPr/>
          </a:p>
          <a:p>
            <a:pPr indent="-1905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957" y="4065944"/>
            <a:ext cx="2067667" cy="270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09" y="4065944"/>
            <a:ext cx="3594233" cy="270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5">
            <a:alphaModFix/>
          </a:blip>
          <a:srcRect b="0" l="5695" r="6984" t="0"/>
          <a:stretch/>
        </p:blipFill>
        <p:spPr>
          <a:xfrm>
            <a:off x="6019139" y="4062642"/>
            <a:ext cx="3048000" cy="270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7654" y="4062642"/>
            <a:ext cx="2936355" cy="270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2301875" y="1531939"/>
            <a:ext cx="6146800" cy="2579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178434" y="240507"/>
            <a:ext cx="11759565" cy="324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Another good example of analogous structures can be  found by comparing  sharks (fish), dolphins (mammal), and penguins (bird).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They all share similar:</a:t>
            </a:r>
            <a:endParaRPr/>
          </a:p>
          <a:p>
            <a:pPr indent="-514350" lvl="0" marL="9080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Body shape</a:t>
            </a:r>
            <a:endParaRPr/>
          </a:p>
          <a:p>
            <a:pPr indent="-514350" lvl="0" marL="9080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Coloration</a:t>
            </a:r>
            <a:endParaRPr/>
          </a:p>
          <a:p>
            <a:pPr indent="-514350" lvl="0" marL="9080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Fin/flipper shape</a:t>
            </a:r>
            <a:endParaRPr/>
          </a:p>
          <a:p>
            <a:pPr indent="-228600" lvl="0" marL="342900" marR="0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2155" y="1390124"/>
            <a:ext cx="4718713" cy="240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1498" y="3940068"/>
            <a:ext cx="4383404" cy="242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6435" y="3941981"/>
            <a:ext cx="3039019" cy="241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165100" y="98951"/>
            <a:ext cx="12026899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Evolution: Change in the inherited traits of biological populations over successive generations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Mutations (changes) to DNA sequences are the driving force of Evolution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Without mutations there is NO variation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Mutations give rise to new alleles for specific genes (</a:t>
            </a:r>
            <a:r>
              <a:rPr b="0" i="1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 you remember what an allele is?)</a:t>
            </a:r>
            <a:endParaRPr b="0" i="1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alleles have phenotypes (e.g. white coat) that were not present in the original parent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8664" y="2959437"/>
            <a:ext cx="6231936" cy="3762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9867900" y="6356352"/>
            <a:ext cx="7543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533400" y="334689"/>
            <a:ext cx="1093724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alleles (made by mutations) may be passed on from parent to offspring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Population – all members of a single species living in a defined geographical area (e.g. tiger population on Earth or tiger population in India or Siberia)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Evolution happens to a population, not an individual!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124" y="2773315"/>
            <a:ext cx="4468916" cy="28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5751" y="2773314"/>
            <a:ext cx="4652184" cy="281950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6278704" y="5632939"/>
            <a:ext cx="5659296" cy="907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If the new allele gave a disadvantage for survival in Nature, then the new allele is NOT passed to offspring (parent may be dead)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- example: white tiger might not survive hunters in the jungle  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929981" y="5628120"/>
            <a:ext cx="5072039" cy="907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If the new allele gives an advantage for survival, then the animal is likely to pass the new allele to its offspring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- example: white tiger might survive hunters in the snow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